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772E4D0-27A7-4762-9578-703A650D2981}" type="datetimeFigureOut">
              <a:rPr lang="en-US" smtClean="0"/>
              <a:t>9/3/2015</a:t>
            </a:fld>
            <a:endParaRPr lang="en-US"/>
          </a:p>
        </p:txBody>
      </p:sp>
      <p:sp>
        <p:nvSpPr>
          <p:cNvPr id="16" name="Slide Number Placeholder 15"/>
          <p:cNvSpPr>
            <a:spLocks noGrp="1"/>
          </p:cNvSpPr>
          <p:nvPr>
            <p:ph type="sldNum" sz="quarter" idx="11"/>
          </p:nvPr>
        </p:nvSpPr>
        <p:spPr/>
        <p:txBody>
          <a:bodyPr/>
          <a:lstStyle/>
          <a:p>
            <a:fld id="{44A4A3DE-119E-4405-B723-7BF1694F755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2E4D0-27A7-4762-9578-703A650D2981}"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4A3DE-119E-4405-B723-7BF1694F75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2E4D0-27A7-4762-9578-703A650D2981}"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4A3DE-119E-4405-B723-7BF1694F75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772E4D0-27A7-4762-9578-703A650D2981}" type="datetimeFigureOut">
              <a:rPr lang="en-US" smtClean="0"/>
              <a:t>9/3/2015</a:t>
            </a:fld>
            <a:endParaRPr lang="en-US"/>
          </a:p>
        </p:txBody>
      </p:sp>
      <p:sp>
        <p:nvSpPr>
          <p:cNvPr id="15" name="Slide Number Placeholder 14"/>
          <p:cNvSpPr>
            <a:spLocks noGrp="1"/>
          </p:cNvSpPr>
          <p:nvPr>
            <p:ph type="sldNum" sz="quarter" idx="15"/>
          </p:nvPr>
        </p:nvSpPr>
        <p:spPr/>
        <p:txBody>
          <a:bodyPr/>
          <a:lstStyle>
            <a:lvl1pPr algn="ctr">
              <a:defRPr/>
            </a:lvl1pPr>
          </a:lstStyle>
          <a:p>
            <a:fld id="{44A4A3DE-119E-4405-B723-7BF1694F7556}"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72E4D0-27A7-4762-9578-703A650D2981}"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4A3DE-119E-4405-B723-7BF1694F7556}"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772E4D0-27A7-4762-9578-703A650D2981}"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4A3DE-119E-4405-B723-7BF1694F755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4A4A3DE-119E-4405-B723-7BF1694F7556}"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772E4D0-27A7-4762-9578-703A650D2981}" type="datetimeFigureOut">
              <a:rPr lang="en-US" smtClean="0"/>
              <a:t>9/3/2015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72E4D0-27A7-4762-9578-703A650D2981}" type="datetimeFigureOut">
              <a:rPr lang="en-US" smtClean="0"/>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4A3DE-119E-4405-B723-7BF1694F755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2E4D0-27A7-4762-9578-703A650D2981}"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4A3DE-119E-4405-B723-7BF1694F75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772E4D0-27A7-4762-9578-703A650D2981}" type="datetimeFigureOut">
              <a:rPr lang="en-US" smtClean="0"/>
              <a:t>9/3/2015</a:t>
            </a:fld>
            <a:endParaRPr lang="en-US"/>
          </a:p>
        </p:txBody>
      </p:sp>
      <p:sp>
        <p:nvSpPr>
          <p:cNvPr id="9" name="Slide Number Placeholder 8"/>
          <p:cNvSpPr>
            <a:spLocks noGrp="1"/>
          </p:cNvSpPr>
          <p:nvPr>
            <p:ph type="sldNum" sz="quarter" idx="15"/>
          </p:nvPr>
        </p:nvSpPr>
        <p:spPr/>
        <p:txBody>
          <a:bodyPr/>
          <a:lstStyle/>
          <a:p>
            <a:fld id="{44A4A3DE-119E-4405-B723-7BF1694F7556}"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772E4D0-27A7-4762-9578-703A650D2981}" type="datetimeFigureOut">
              <a:rPr lang="en-US" smtClean="0"/>
              <a:t>9/3/2015</a:t>
            </a:fld>
            <a:endParaRPr lang="en-US"/>
          </a:p>
        </p:txBody>
      </p:sp>
      <p:sp>
        <p:nvSpPr>
          <p:cNvPr id="9" name="Slide Number Placeholder 8"/>
          <p:cNvSpPr>
            <a:spLocks noGrp="1"/>
          </p:cNvSpPr>
          <p:nvPr>
            <p:ph type="sldNum" sz="quarter" idx="11"/>
          </p:nvPr>
        </p:nvSpPr>
        <p:spPr/>
        <p:txBody>
          <a:bodyPr/>
          <a:lstStyle/>
          <a:p>
            <a:fld id="{44A4A3DE-119E-4405-B723-7BF1694F755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772E4D0-27A7-4762-9578-703A650D2981}" type="datetimeFigureOut">
              <a:rPr lang="en-US" smtClean="0"/>
              <a:t>9/3/2015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4A4A3DE-119E-4405-B723-7BF1694F7556}"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8229600" cy="5029200"/>
          </a:xfrm>
        </p:spPr>
        <p:txBody>
          <a:bodyPr>
            <a:normAutofit/>
          </a:bodyPr>
          <a:lstStyle/>
          <a:p>
            <a:pPr algn="l"/>
            <a:r>
              <a:rPr lang="en-US" sz="3200" b="1" u="sng" dirty="0" smtClean="0">
                <a:solidFill>
                  <a:srgbClr val="C00000"/>
                </a:solidFill>
              </a:rPr>
              <a:t>Think-Pair-Share</a:t>
            </a:r>
          </a:p>
          <a:p>
            <a:pPr marL="457200" indent="-457200" algn="l">
              <a:buFont typeface="Wingdings" panose="05000000000000000000" pitchFamily="2" charset="2"/>
              <a:buChar char="Ø"/>
            </a:pPr>
            <a:r>
              <a:rPr lang="en-US" sz="2800" dirty="0" smtClean="0"/>
              <a:t>Read the first three stanzas stopping at “</a:t>
            </a:r>
            <a:r>
              <a:rPr lang="en-US" sz="2800" dirty="0">
                <a:effectLst/>
              </a:rPr>
              <a:t>We passed the setting sun</a:t>
            </a:r>
            <a:r>
              <a:rPr lang="en-US" sz="2800" dirty="0" smtClean="0">
                <a:effectLst/>
              </a:rPr>
              <a:t>.”</a:t>
            </a:r>
          </a:p>
          <a:p>
            <a:pPr marL="457200" indent="-457200" algn="l">
              <a:buFont typeface="Wingdings" panose="05000000000000000000" pitchFamily="2" charset="2"/>
              <a:buChar char="Ø"/>
            </a:pPr>
            <a:r>
              <a:rPr lang="en-US" sz="2800" dirty="0" smtClean="0">
                <a:effectLst/>
              </a:rPr>
              <a:t>On the bottom of your copy, answer the following questions:</a:t>
            </a:r>
          </a:p>
          <a:p>
            <a:pPr marL="457200" indent="-457200" algn="l">
              <a:buFont typeface="Wingdings" panose="05000000000000000000" pitchFamily="2" charset="2"/>
              <a:buChar char="Ø"/>
            </a:pPr>
            <a:endParaRPr lang="en-US" sz="2800" dirty="0">
              <a:effectLst/>
            </a:endParaRPr>
          </a:p>
          <a:p>
            <a:pPr marL="457200" indent="-457200" algn="l">
              <a:buFont typeface="Wingdings" panose="05000000000000000000" pitchFamily="2" charset="2"/>
              <a:buChar char="Ø"/>
            </a:pPr>
            <a:endParaRPr lang="en-US" sz="2800" dirty="0"/>
          </a:p>
        </p:txBody>
      </p:sp>
      <p:sp>
        <p:nvSpPr>
          <p:cNvPr id="2" name="Title 1"/>
          <p:cNvSpPr>
            <a:spLocks noGrp="1"/>
          </p:cNvSpPr>
          <p:nvPr>
            <p:ph type="ctrTitle"/>
          </p:nvPr>
        </p:nvSpPr>
        <p:spPr>
          <a:xfrm>
            <a:off x="914400" y="304800"/>
            <a:ext cx="7848600" cy="838200"/>
          </a:xfrm>
        </p:spPr>
        <p:txBody>
          <a:bodyPr>
            <a:normAutofit/>
          </a:bodyPr>
          <a:lstStyle/>
          <a:p>
            <a:r>
              <a:rPr lang="en-US" sz="3600" dirty="0" smtClean="0"/>
              <a:t>“Because I could not stop for Death”</a:t>
            </a:r>
            <a:endParaRPr lang="en-US" sz="3600" dirty="0"/>
          </a:p>
        </p:txBody>
      </p:sp>
    </p:spTree>
    <p:extLst>
      <p:ext uri="{BB962C8B-B14F-4D97-AF65-F5344CB8AC3E}">
        <p14:creationId xmlns:p14="http://schemas.microsoft.com/office/powerpoint/2010/main" val="155028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8229600" cy="5029200"/>
          </a:xfrm>
        </p:spPr>
        <p:txBody>
          <a:bodyPr>
            <a:normAutofit/>
          </a:bodyPr>
          <a:lstStyle/>
          <a:p>
            <a:pPr algn="l"/>
            <a:r>
              <a:rPr lang="en-US" sz="3200" b="1" u="sng" dirty="0" smtClean="0">
                <a:solidFill>
                  <a:srgbClr val="C00000"/>
                </a:solidFill>
              </a:rPr>
              <a:t>Independent Listening</a:t>
            </a:r>
          </a:p>
          <a:p>
            <a:pPr marL="457200" indent="-457200" algn="l">
              <a:buFont typeface="Wingdings" panose="05000000000000000000" pitchFamily="2" charset="2"/>
              <a:buChar char="q"/>
            </a:pPr>
            <a:r>
              <a:rPr lang="en-US" sz="2800" dirty="0" smtClean="0"/>
              <a:t>As you listen to the poem, focus on the following question:</a:t>
            </a:r>
          </a:p>
          <a:p>
            <a:pPr marL="514350" indent="-514350" algn="l">
              <a:buFont typeface="+mj-lt"/>
              <a:buAutoNum type="arabicPeriod"/>
            </a:pPr>
            <a:r>
              <a:rPr lang="en-US" sz="2800" dirty="0">
                <a:effectLst/>
              </a:rPr>
              <a:t>	</a:t>
            </a:r>
            <a:r>
              <a:rPr lang="en-US" sz="2800" dirty="0" smtClean="0">
                <a:effectLst/>
              </a:rPr>
              <a:t>How does the rhythm make the poem feel?</a:t>
            </a:r>
            <a:r>
              <a:rPr lang="en-US" sz="2800" dirty="0" smtClean="0"/>
              <a:t> (Are there any particular words that are stressed more than others?)</a:t>
            </a:r>
          </a:p>
          <a:p>
            <a:pPr marL="514350" indent="-514350" algn="l">
              <a:buFont typeface="+mj-lt"/>
              <a:buAutoNum type="arabicPeriod"/>
            </a:pPr>
            <a:r>
              <a:rPr lang="en-US" sz="2800" dirty="0" smtClean="0"/>
              <a:t>What impression does the reader have of death?  What specific words or lines lead to that impression?</a:t>
            </a:r>
          </a:p>
          <a:p>
            <a:pPr algn="l"/>
            <a:endParaRPr lang="en-US" sz="2800" dirty="0" smtClean="0">
              <a:effectLst/>
            </a:endParaRPr>
          </a:p>
          <a:p>
            <a:pPr marL="457200" indent="-457200" algn="l">
              <a:buFont typeface="Wingdings" panose="05000000000000000000" pitchFamily="2" charset="2"/>
              <a:buChar char="Ø"/>
            </a:pPr>
            <a:endParaRPr lang="en-US" sz="2800" dirty="0">
              <a:effectLst/>
            </a:endParaRPr>
          </a:p>
          <a:p>
            <a:pPr marL="457200" indent="-457200" algn="l">
              <a:buFont typeface="Wingdings" panose="05000000000000000000" pitchFamily="2" charset="2"/>
              <a:buChar char="Ø"/>
            </a:pPr>
            <a:endParaRPr lang="en-US" sz="2800" dirty="0"/>
          </a:p>
        </p:txBody>
      </p:sp>
      <p:sp>
        <p:nvSpPr>
          <p:cNvPr id="2" name="Title 1"/>
          <p:cNvSpPr>
            <a:spLocks noGrp="1"/>
          </p:cNvSpPr>
          <p:nvPr>
            <p:ph type="ctrTitle"/>
          </p:nvPr>
        </p:nvSpPr>
        <p:spPr>
          <a:xfrm>
            <a:off x="914400" y="304800"/>
            <a:ext cx="7848600" cy="838200"/>
          </a:xfrm>
        </p:spPr>
        <p:txBody>
          <a:bodyPr>
            <a:normAutofit/>
          </a:bodyPr>
          <a:lstStyle/>
          <a:p>
            <a:r>
              <a:rPr lang="en-US" sz="3600" dirty="0" smtClean="0"/>
              <a:t>“Because I could not stop for Death”</a:t>
            </a:r>
            <a:endParaRPr lang="en-US" sz="3600" dirty="0"/>
          </a:p>
        </p:txBody>
      </p:sp>
    </p:spTree>
    <p:extLst>
      <p:ext uri="{BB962C8B-B14F-4D97-AF65-F5344CB8AC3E}">
        <p14:creationId xmlns:p14="http://schemas.microsoft.com/office/powerpoint/2010/main" val="845254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8229600" cy="5029200"/>
          </a:xfrm>
        </p:spPr>
        <p:txBody>
          <a:bodyPr>
            <a:normAutofit/>
          </a:bodyPr>
          <a:lstStyle/>
          <a:p>
            <a:pPr algn="l"/>
            <a:r>
              <a:rPr lang="en-US" sz="3200" b="1" u="sng" dirty="0" smtClean="0">
                <a:solidFill>
                  <a:srgbClr val="C00000"/>
                </a:solidFill>
              </a:rPr>
              <a:t>Turn and Talk </a:t>
            </a:r>
          </a:p>
          <a:p>
            <a:pPr marL="514350" indent="-514350" algn="l">
              <a:buFont typeface="+mj-lt"/>
              <a:buAutoNum type="arabicPeriod"/>
            </a:pPr>
            <a:r>
              <a:rPr lang="en-US" sz="2800" dirty="0">
                <a:effectLst/>
              </a:rPr>
              <a:t>	</a:t>
            </a:r>
            <a:r>
              <a:rPr lang="en-US" sz="2800" dirty="0" smtClean="0">
                <a:effectLst/>
              </a:rPr>
              <a:t>Line 3 contains the word “carriage.”  Considering the actors, what do you think this carriage symbolizes?  </a:t>
            </a:r>
          </a:p>
          <a:p>
            <a:pPr marL="514350" indent="-514350" algn="l">
              <a:buFont typeface="+mj-lt"/>
              <a:buAutoNum type="arabicPeriod"/>
            </a:pPr>
            <a:endParaRPr lang="en-US" sz="2800" dirty="0"/>
          </a:p>
          <a:p>
            <a:pPr marL="514350" indent="-514350" algn="l">
              <a:buFont typeface="+mj-lt"/>
              <a:buAutoNum type="arabicPeriod"/>
            </a:pPr>
            <a:r>
              <a:rPr lang="en-US" sz="2800" dirty="0" smtClean="0">
                <a:effectLst/>
              </a:rPr>
              <a:t>In the third stanza, Dickinson uses the word “passed” repeatedly.  What kind of word is it and what effect does it have in the third stanza?</a:t>
            </a:r>
          </a:p>
          <a:p>
            <a:pPr marL="457200" indent="-457200" algn="l">
              <a:buFont typeface="Wingdings" panose="05000000000000000000" pitchFamily="2" charset="2"/>
              <a:buChar char="Ø"/>
            </a:pPr>
            <a:endParaRPr lang="en-US" sz="2800" dirty="0">
              <a:effectLst/>
            </a:endParaRPr>
          </a:p>
          <a:p>
            <a:pPr algn="l"/>
            <a:endParaRPr lang="en-US" sz="2800" dirty="0"/>
          </a:p>
        </p:txBody>
      </p:sp>
      <p:sp>
        <p:nvSpPr>
          <p:cNvPr id="2" name="Title 1"/>
          <p:cNvSpPr>
            <a:spLocks noGrp="1"/>
          </p:cNvSpPr>
          <p:nvPr>
            <p:ph type="ctrTitle"/>
          </p:nvPr>
        </p:nvSpPr>
        <p:spPr>
          <a:xfrm>
            <a:off x="914400" y="304800"/>
            <a:ext cx="7848600" cy="838200"/>
          </a:xfrm>
        </p:spPr>
        <p:txBody>
          <a:bodyPr>
            <a:normAutofit/>
          </a:bodyPr>
          <a:lstStyle/>
          <a:p>
            <a:r>
              <a:rPr lang="en-US" sz="3600" dirty="0" smtClean="0"/>
              <a:t>“Because I could not stop for Death”</a:t>
            </a:r>
            <a:endParaRPr lang="en-US" sz="3600" dirty="0"/>
          </a:p>
        </p:txBody>
      </p:sp>
    </p:spTree>
    <p:extLst>
      <p:ext uri="{BB962C8B-B14F-4D97-AF65-F5344CB8AC3E}">
        <p14:creationId xmlns:p14="http://schemas.microsoft.com/office/powerpoint/2010/main" val="3132403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8229600" cy="5029200"/>
          </a:xfrm>
        </p:spPr>
        <p:txBody>
          <a:bodyPr>
            <a:normAutofit/>
          </a:bodyPr>
          <a:lstStyle/>
          <a:p>
            <a:pPr algn="l"/>
            <a:r>
              <a:rPr lang="en-US" sz="3200" b="1" u="sng" dirty="0" smtClean="0">
                <a:solidFill>
                  <a:srgbClr val="C00000"/>
                </a:solidFill>
              </a:rPr>
              <a:t>Teacher Model of Evidence Based Claim</a:t>
            </a:r>
          </a:p>
          <a:p>
            <a:pPr algn="l"/>
            <a:r>
              <a:rPr lang="en-US" sz="2800" dirty="0" smtClean="0">
                <a:effectLst/>
              </a:rPr>
              <a:t>   Based on Stanzas 1-3</a:t>
            </a:r>
            <a:endParaRPr lang="en-US" sz="2800" dirty="0">
              <a:effectLst/>
            </a:endParaRPr>
          </a:p>
          <a:p>
            <a:pPr algn="l"/>
            <a:endParaRPr lang="en-US" sz="2800" dirty="0"/>
          </a:p>
        </p:txBody>
      </p:sp>
      <p:sp>
        <p:nvSpPr>
          <p:cNvPr id="2" name="Title 1"/>
          <p:cNvSpPr>
            <a:spLocks noGrp="1"/>
          </p:cNvSpPr>
          <p:nvPr>
            <p:ph type="ctrTitle"/>
          </p:nvPr>
        </p:nvSpPr>
        <p:spPr>
          <a:xfrm>
            <a:off x="914400" y="304800"/>
            <a:ext cx="7848600" cy="838200"/>
          </a:xfrm>
        </p:spPr>
        <p:txBody>
          <a:bodyPr>
            <a:normAutofit/>
          </a:bodyPr>
          <a:lstStyle/>
          <a:p>
            <a:r>
              <a:rPr lang="en-US" sz="3600" dirty="0" smtClean="0"/>
              <a:t>“Because I could not stop for Death”</a:t>
            </a:r>
            <a:endParaRPr lang="en-US" sz="3600" dirty="0"/>
          </a:p>
        </p:txBody>
      </p:sp>
    </p:spTree>
    <p:extLst>
      <p:ext uri="{BB962C8B-B14F-4D97-AF65-F5344CB8AC3E}">
        <p14:creationId xmlns:p14="http://schemas.microsoft.com/office/powerpoint/2010/main" val="191728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8229600" cy="5029200"/>
          </a:xfrm>
        </p:spPr>
        <p:txBody>
          <a:bodyPr>
            <a:normAutofit/>
          </a:bodyPr>
          <a:lstStyle/>
          <a:p>
            <a:pPr algn="l"/>
            <a:r>
              <a:rPr lang="en-US" sz="3200" b="1" u="sng" dirty="0" smtClean="0">
                <a:solidFill>
                  <a:srgbClr val="C00000"/>
                </a:solidFill>
              </a:rPr>
              <a:t>Collaborative Model of Evidence Based Claim</a:t>
            </a:r>
          </a:p>
          <a:p>
            <a:pPr algn="l"/>
            <a:r>
              <a:rPr lang="en-US" sz="2800" dirty="0" smtClean="0">
                <a:effectLst/>
              </a:rPr>
              <a:t>Partner Work</a:t>
            </a:r>
          </a:p>
          <a:p>
            <a:pPr marL="457200" indent="-457200" algn="l">
              <a:buFont typeface="Wingdings" panose="05000000000000000000" pitchFamily="2" charset="2"/>
              <a:buChar char="q"/>
            </a:pPr>
            <a:r>
              <a:rPr lang="en-US" sz="2800" dirty="0" smtClean="0">
                <a:effectLst/>
              </a:rPr>
              <a:t>Using the textual details on the organizer, find other details/quotations that could be related to the one provided.</a:t>
            </a:r>
          </a:p>
          <a:p>
            <a:pPr marL="457200" indent="-457200" algn="l">
              <a:buFont typeface="Wingdings" panose="05000000000000000000" pitchFamily="2" charset="2"/>
              <a:buChar char="q"/>
            </a:pPr>
            <a:r>
              <a:rPr lang="en-US" sz="2800" dirty="0" smtClean="0"/>
              <a:t>Using what you have just found, make/explain the connections among those details </a:t>
            </a:r>
            <a:r>
              <a:rPr lang="en-US" sz="2800" smtClean="0"/>
              <a:t>previously modeled.</a:t>
            </a:r>
          </a:p>
          <a:p>
            <a:pPr marL="457200" indent="-457200" algn="l">
              <a:buFont typeface="Wingdings" panose="05000000000000000000" pitchFamily="2" charset="2"/>
              <a:buChar char="q"/>
            </a:pPr>
            <a:endParaRPr lang="en-US" sz="2800" dirty="0">
              <a:effectLst/>
            </a:endParaRPr>
          </a:p>
          <a:p>
            <a:pPr algn="l"/>
            <a:endParaRPr lang="en-US" sz="2800" dirty="0"/>
          </a:p>
        </p:txBody>
      </p:sp>
      <p:sp>
        <p:nvSpPr>
          <p:cNvPr id="2" name="Title 1"/>
          <p:cNvSpPr>
            <a:spLocks noGrp="1"/>
          </p:cNvSpPr>
          <p:nvPr>
            <p:ph type="ctrTitle"/>
          </p:nvPr>
        </p:nvSpPr>
        <p:spPr>
          <a:xfrm>
            <a:off x="914400" y="304800"/>
            <a:ext cx="7848600" cy="838200"/>
          </a:xfrm>
        </p:spPr>
        <p:txBody>
          <a:bodyPr>
            <a:normAutofit/>
          </a:bodyPr>
          <a:lstStyle/>
          <a:p>
            <a:r>
              <a:rPr lang="en-US" sz="3600" dirty="0" smtClean="0"/>
              <a:t>“Because I could not stop for Death”</a:t>
            </a:r>
            <a:endParaRPr lang="en-US" sz="3600" dirty="0"/>
          </a:p>
        </p:txBody>
      </p:sp>
    </p:spTree>
    <p:extLst>
      <p:ext uri="{BB962C8B-B14F-4D97-AF65-F5344CB8AC3E}">
        <p14:creationId xmlns:p14="http://schemas.microsoft.com/office/powerpoint/2010/main" val="2552699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8229600" cy="5029200"/>
          </a:xfrm>
        </p:spPr>
        <p:txBody>
          <a:bodyPr>
            <a:normAutofit/>
          </a:bodyPr>
          <a:lstStyle/>
          <a:p>
            <a:pPr algn="l"/>
            <a:endParaRPr lang="en-US" sz="2800" dirty="0" smtClean="0"/>
          </a:p>
          <a:p>
            <a:pPr algn="l"/>
            <a:r>
              <a:rPr lang="en-US" sz="2800" u="sng" dirty="0" smtClean="0">
                <a:solidFill>
                  <a:srgbClr val="C00000"/>
                </a:solidFill>
              </a:rPr>
              <a:t>Independent</a:t>
            </a:r>
          </a:p>
          <a:p>
            <a:pPr algn="l"/>
            <a:r>
              <a:rPr lang="en-US" sz="2800" dirty="0"/>
              <a:t>	</a:t>
            </a:r>
            <a:r>
              <a:rPr lang="en-US" sz="2800" dirty="0" smtClean="0"/>
              <a:t>1.)  Re-read stanzas 4-6 starting with “</a:t>
            </a:r>
            <a:r>
              <a:rPr lang="en-US" sz="2800" dirty="0"/>
              <a:t>Or rather, he passed us</a:t>
            </a:r>
            <a:r>
              <a:rPr lang="en-US" sz="2800" dirty="0" smtClean="0"/>
              <a:t>;”</a:t>
            </a:r>
          </a:p>
          <a:p>
            <a:pPr algn="l"/>
            <a:endParaRPr lang="en-US" sz="2800" u="sng" dirty="0">
              <a:effectLst/>
            </a:endParaRPr>
          </a:p>
          <a:p>
            <a:pPr algn="l"/>
            <a:r>
              <a:rPr lang="en-US" sz="2800" u="sng" dirty="0" smtClean="0">
                <a:effectLst/>
              </a:rPr>
              <a:t>Think-Pair-Share</a:t>
            </a:r>
          </a:p>
          <a:p>
            <a:pPr algn="l"/>
            <a:r>
              <a:rPr lang="en-US" sz="2800" dirty="0" smtClean="0"/>
              <a:t>	2.)  What is the narrator experiencing in stanza four?  What words clue the reader in to this?</a:t>
            </a:r>
            <a:endParaRPr lang="en-US" sz="2800" dirty="0">
              <a:effectLst/>
            </a:endParaRPr>
          </a:p>
        </p:txBody>
      </p:sp>
      <p:sp>
        <p:nvSpPr>
          <p:cNvPr id="2" name="Title 1"/>
          <p:cNvSpPr>
            <a:spLocks noGrp="1"/>
          </p:cNvSpPr>
          <p:nvPr>
            <p:ph type="ctrTitle"/>
          </p:nvPr>
        </p:nvSpPr>
        <p:spPr>
          <a:xfrm>
            <a:off x="914400" y="304800"/>
            <a:ext cx="7848600" cy="838200"/>
          </a:xfrm>
        </p:spPr>
        <p:txBody>
          <a:bodyPr>
            <a:normAutofit/>
          </a:bodyPr>
          <a:lstStyle/>
          <a:p>
            <a:r>
              <a:rPr lang="en-US" sz="3600" dirty="0" smtClean="0"/>
              <a:t>“Because I could not stop for Death”</a:t>
            </a:r>
            <a:endParaRPr lang="en-US" sz="3600" dirty="0"/>
          </a:p>
        </p:txBody>
      </p:sp>
    </p:spTree>
    <p:extLst>
      <p:ext uri="{BB962C8B-B14F-4D97-AF65-F5344CB8AC3E}">
        <p14:creationId xmlns:p14="http://schemas.microsoft.com/office/powerpoint/2010/main" val="2677615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8229600" cy="5029200"/>
          </a:xfrm>
        </p:spPr>
        <p:txBody>
          <a:bodyPr>
            <a:normAutofit fontScale="92500" lnSpcReduction="20000"/>
          </a:bodyPr>
          <a:lstStyle/>
          <a:p>
            <a:pPr algn="l"/>
            <a:endParaRPr lang="en-US" sz="2800" u="sng" dirty="0">
              <a:effectLst/>
            </a:endParaRPr>
          </a:p>
          <a:p>
            <a:pPr algn="l"/>
            <a:r>
              <a:rPr lang="en-US" sz="2800" u="sng" dirty="0" smtClean="0">
                <a:solidFill>
                  <a:srgbClr val="C00000"/>
                </a:solidFill>
              </a:rPr>
              <a:t>Independent</a:t>
            </a:r>
            <a:endParaRPr lang="en-US" sz="2800" u="sng" dirty="0" smtClean="0">
              <a:solidFill>
                <a:srgbClr val="C00000"/>
              </a:solidFill>
              <a:effectLst/>
            </a:endParaRPr>
          </a:p>
          <a:p>
            <a:pPr algn="l"/>
            <a:r>
              <a:rPr lang="en-US" sz="2800" dirty="0" smtClean="0"/>
              <a:t>	3.)  What do you notice about the verb tenses used throughout the poem?  How are they compared throughout the stanzas and what do they tell the reader about the narrator?  </a:t>
            </a:r>
          </a:p>
          <a:p>
            <a:pPr algn="l"/>
            <a:endParaRPr lang="en-US" sz="2800" dirty="0">
              <a:effectLst/>
            </a:endParaRPr>
          </a:p>
          <a:p>
            <a:pPr algn="l"/>
            <a:r>
              <a:rPr lang="en-US" sz="2800" u="sng" dirty="0" smtClean="0">
                <a:solidFill>
                  <a:srgbClr val="C00000"/>
                </a:solidFill>
              </a:rPr>
              <a:t>Turn &amp; Talk</a:t>
            </a:r>
            <a:endParaRPr lang="en-US" sz="2800" u="sng" dirty="0">
              <a:solidFill>
                <a:srgbClr val="C00000"/>
              </a:solidFill>
            </a:endParaRPr>
          </a:p>
          <a:p>
            <a:pPr algn="l"/>
            <a:r>
              <a:rPr lang="en-US" sz="2800" dirty="0"/>
              <a:t>	</a:t>
            </a:r>
            <a:r>
              <a:rPr lang="en-US" sz="2800" dirty="0" smtClean="0"/>
              <a:t>4.)  What kind of language does Dickinson use throughout the poem?  Is it physical or abstract, vague or clear?  Is the language constant during the piece?  What effect does this have on the poem’s meaning?</a:t>
            </a:r>
            <a:endParaRPr lang="en-US" sz="2800" dirty="0"/>
          </a:p>
        </p:txBody>
      </p:sp>
      <p:sp>
        <p:nvSpPr>
          <p:cNvPr id="2" name="Title 1"/>
          <p:cNvSpPr>
            <a:spLocks noGrp="1"/>
          </p:cNvSpPr>
          <p:nvPr>
            <p:ph type="ctrTitle"/>
          </p:nvPr>
        </p:nvSpPr>
        <p:spPr>
          <a:xfrm>
            <a:off x="914400" y="304800"/>
            <a:ext cx="7848600" cy="838200"/>
          </a:xfrm>
        </p:spPr>
        <p:txBody>
          <a:bodyPr>
            <a:normAutofit/>
          </a:bodyPr>
          <a:lstStyle/>
          <a:p>
            <a:r>
              <a:rPr lang="en-US" sz="3600" dirty="0" smtClean="0"/>
              <a:t>“Because I could not stop for Death”</a:t>
            </a:r>
            <a:endParaRPr lang="en-US" sz="3600" dirty="0"/>
          </a:p>
        </p:txBody>
      </p:sp>
    </p:spTree>
    <p:extLst>
      <p:ext uri="{BB962C8B-B14F-4D97-AF65-F5344CB8AC3E}">
        <p14:creationId xmlns:p14="http://schemas.microsoft.com/office/powerpoint/2010/main" val="92915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8229600" cy="5029200"/>
          </a:xfrm>
        </p:spPr>
        <p:txBody>
          <a:bodyPr>
            <a:normAutofit/>
          </a:bodyPr>
          <a:lstStyle/>
          <a:p>
            <a:pPr algn="l"/>
            <a:r>
              <a:rPr lang="en-US" sz="3200" b="1" u="sng" dirty="0" smtClean="0">
                <a:solidFill>
                  <a:srgbClr val="C00000"/>
                </a:solidFill>
              </a:rPr>
              <a:t>Group Practice with Evidence Based Claim</a:t>
            </a:r>
          </a:p>
          <a:p>
            <a:pPr marL="457200" indent="-457200" algn="l">
              <a:buFont typeface="Wingdings" panose="05000000000000000000" pitchFamily="2" charset="2"/>
              <a:buChar char="q"/>
            </a:pPr>
            <a:r>
              <a:rPr lang="en-US" sz="2800" dirty="0" smtClean="0">
                <a:effectLst/>
              </a:rPr>
              <a:t>   Based on Stanzas 4-6, look for evidence to support the claim about the text.</a:t>
            </a:r>
            <a:endParaRPr lang="en-US" sz="2800" dirty="0">
              <a:effectLst/>
            </a:endParaRPr>
          </a:p>
          <a:p>
            <a:pPr algn="l"/>
            <a:endParaRPr lang="en-US" sz="2800" dirty="0"/>
          </a:p>
        </p:txBody>
      </p:sp>
      <p:sp>
        <p:nvSpPr>
          <p:cNvPr id="2" name="Title 1"/>
          <p:cNvSpPr>
            <a:spLocks noGrp="1"/>
          </p:cNvSpPr>
          <p:nvPr>
            <p:ph type="ctrTitle"/>
          </p:nvPr>
        </p:nvSpPr>
        <p:spPr>
          <a:xfrm>
            <a:off x="914400" y="304800"/>
            <a:ext cx="7848600" cy="838200"/>
          </a:xfrm>
        </p:spPr>
        <p:txBody>
          <a:bodyPr>
            <a:normAutofit/>
          </a:bodyPr>
          <a:lstStyle/>
          <a:p>
            <a:r>
              <a:rPr lang="en-US" sz="3600" dirty="0" smtClean="0"/>
              <a:t>“Because I could not stop for Death”</a:t>
            </a:r>
            <a:endParaRPr lang="en-US" sz="3600" dirty="0"/>
          </a:p>
        </p:txBody>
      </p:sp>
    </p:spTree>
    <p:extLst>
      <p:ext uri="{BB962C8B-B14F-4D97-AF65-F5344CB8AC3E}">
        <p14:creationId xmlns:p14="http://schemas.microsoft.com/office/powerpoint/2010/main" val="15899540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128</TotalTime>
  <Words>197</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Constantia</vt:lpstr>
      <vt:lpstr>Wingdings</vt:lpstr>
      <vt:lpstr>Wingdings 2</vt:lpstr>
      <vt:lpstr>Paper</vt:lpstr>
      <vt:lpstr>“Because I could not stop for Death”</vt:lpstr>
      <vt:lpstr>“Because I could not stop for Death”</vt:lpstr>
      <vt:lpstr>“Because I could not stop for Death”</vt:lpstr>
      <vt:lpstr>“Because I could not stop for Death”</vt:lpstr>
      <vt:lpstr>“Because I could not stop for Death”</vt:lpstr>
      <vt:lpstr>“Because I could not stop for Death”</vt:lpstr>
      <vt:lpstr>“Because I could not stop for Death”</vt:lpstr>
      <vt:lpstr>“Because I could not stop for Death”</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“Because I could not stop for Death”</dc:title>
  <dc:creator>Owner</dc:creator>
  <cp:lastModifiedBy>Blocker, Stacy</cp:lastModifiedBy>
  <cp:revision>10</cp:revision>
  <dcterms:created xsi:type="dcterms:W3CDTF">2015-08-12T17:35:54Z</dcterms:created>
  <dcterms:modified xsi:type="dcterms:W3CDTF">2015-09-03T16:11:58Z</dcterms:modified>
</cp:coreProperties>
</file>