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88825" cy="6858000"/>
  <p:notesSz cx="6858000" cy="9144000"/>
  <p:embeddedFontLst>
    <p:embeddedFont>
      <p:font typeface="Questrial" panose="020B0604020202020204" charset="0"/>
      <p:regular r:id="rId14"/>
    </p:embeddedFont>
    <p:embeddedFont>
      <p:font typeface="Ruge Boogie" panose="020B0604020202020204" charset="0"/>
      <p:regular r:id="rId15"/>
    </p:embeddedFont>
    <p:embeddedFont>
      <p:font typeface="Roboto Slab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1" marR="0" lvl="3" indent="-455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2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1" marR="0" lvl="3" indent="-455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2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1" marR="0" lvl="3" indent="-4556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2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7004279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016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362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488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740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60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0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04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07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3181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032537" y="896807"/>
            <a:ext cx="1441806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" name="Shape 15"/>
          <p:cNvSpPr/>
          <p:nvPr/>
        </p:nvSpPr>
        <p:spPr>
          <a:xfrm rot="10800000">
            <a:off x="8714465" y="4457270"/>
            <a:ext cx="1441806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6" name="Shape 16"/>
          <p:cNvCxnSpPr/>
          <p:nvPr/>
        </p:nvCxnSpPr>
        <p:spPr>
          <a:xfrm>
            <a:off x="5811288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39818" y="1585233"/>
            <a:ext cx="7709100" cy="1943100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39818" y="4065933"/>
            <a:ext cx="7709100" cy="12120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99" y="6769100"/>
            <a:ext cx="12188399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17065" y="1536600"/>
            <a:ext cx="11154599" cy="20511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7065" y="3892600"/>
            <a:ext cx="11154599" cy="1428900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00" cy="13971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00" cy="44703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7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7F7F7F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1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2" marR="0" lvl="3" indent="-455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1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167936" y="6400800"/>
            <a:ext cx="1106400" cy="3206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12589" y="4445000"/>
            <a:ext cx="7008599" cy="19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 algn="l" rtl="0">
              <a:spcBef>
                <a:spcPts val="0"/>
              </a:spcBef>
              <a:defRPr sz="5400" b="0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12589" y="3124200"/>
            <a:ext cx="7008599" cy="12969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marL="0" lvl="0" indent="0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800">
                <a:solidFill>
                  <a:schemeClr val="dk1"/>
                </a:solidFill>
              </a:defRPr>
            </a:lvl1pPr>
            <a:lvl2pPr marL="609493" lvl="1" indent="-12593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2400">
                <a:solidFill>
                  <a:srgbClr val="8E94AB"/>
                </a:solidFill>
              </a:defRPr>
            </a:lvl2pPr>
            <a:lvl3pPr marL="1218986" lvl="2" indent="-12486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2100">
                <a:solidFill>
                  <a:srgbClr val="8E94AB"/>
                </a:solidFill>
              </a:defRPr>
            </a:lvl3pPr>
            <a:lvl4pPr marL="1828479" lvl="3" indent="-12379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4pPr>
            <a:lvl5pPr marL="2437973" lvl="4" indent="-12273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5pPr>
            <a:lvl6pPr marL="3047466" lvl="5" indent="-12166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6pPr>
            <a:lvl7pPr marL="3656959" lvl="6" indent="-12059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7pPr>
            <a:lvl8pPr marL="4266453" lvl="7" indent="-11953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8pPr>
            <a:lvl9pPr marL="4875946" lvl="8" indent="-11846" rtl="0">
              <a:spcBef>
                <a:spcPts val="0"/>
              </a:spcBef>
              <a:buClr>
                <a:srgbClr val="8E94AB"/>
              </a:buClr>
              <a:buFont typeface="Questrial"/>
              <a:buNone/>
              <a:defRPr sz="1900">
                <a:solidFill>
                  <a:srgbClr val="8E94A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720" y="1701800"/>
            <a:ext cx="3351900" cy="28449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469235" y="482600"/>
            <a:ext cx="6805500" cy="58929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04720" y="4648200"/>
            <a:ext cx="3351900" cy="17270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marL="0" lvl="0" indent="0" rtl="0">
              <a:spcBef>
                <a:spcPts val="1200"/>
              </a:spcBef>
              <a:buFont typeface="Questrial"/>
              <a:buNone/>
              <a:defRPr sz="1600"/>
            </a:lvl1pPr>
            <a:lvl2pPr marL="609493" lvl="1" indent="-12593" rtl="0">
              <a:spcBef>
                <a:spcPts val="0"/>
              </a:spcBef>
              <a:buFont typeface="Questrial"/>
              <a:buNone/>
              <a:defRPr sz="1600"/>
            </a:lvl2pPr>
            <a:lvl3pPr marL="1218986" lvl="2" indent="-12486" rtl="0">
              <a:spcBef>
                <a:spcPts val="0"/>
              </a:spcBef>
              <a:buFont typeface="Questrial"/>
              <a:buNone/>
              <a:defRPr sz="1300"/>
            </a:lvl3pPr>
            <a:lvl4pPr marL="1828479" lvl="3" indent="-12379" rtl="0">
              <a:spcBef>
                <a:spcPts val="0"/>
              </a:spcBef>
              <a:buFont typeface="Questrial"/>
              <a:buNone/>
              <a:defRPr sz="1200"/>
            </a:lvl4pPr>
            <a:lvl5pPr marL="2437973" lvl="4" indent="-12273" rtl="0">
              <a:spcBef>
                <a:spcPts val="0"/>
              </a:spcBef>
              <a:buFont typeface="Questrial"/>
              <a:buNone/>
              <a:defRPr sz="1200"/>
            </a:lvl5pPr>
            <a:lvl6pPr marL="3047466" lvl="5" indent="-12166" rtl="0">
              <a:spcBef>
                <a:spcPts val="0"/>
              </a:spcBef>
              <a:buFont typeface="Questrial"/>
              <a:buNone/>
              <a:defRPr sz="1200"/>
            </a:lvl6pPr>
            <a:lvl7pPr marL="3656959" lvl="6" indent="-12059" rtl="0">
              <a:spcBef>
                <a:spcPts val="0"/>
              </a:spcBef>
              <a:buFont typeface="Questrial"/>
              <a:buNone/>
              <a:defRPr sz="1200"/>
            </a:lvl7pPr>
            <a:lvl8pPr marL="4266453" lvl="7" indent="-11953" rtl="0">
              <a:spcBef>
                <a:spcPts val="0"/>
              </a:spcBef>
              <a:buFont typeface="Questrial"/>
              <a:buNone/>
              <a:defRPr sz="1200"/>
            </a:lvl8pPr>
            <a:lvl9pPr marL="4875946" lvl="8" indent="-11846" rtl="0">
              <a:spcBef>
                <a:spcPts val="0"/>
              </a:spcBef>
              <a:buFont typeface="Questrial"/>
              <a:buNone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7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7F7F7F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1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2" marR="0" lvl="3" indent="-455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1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167936" y="6400800"/>
            <a:ext cx="1106400" cy="3206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437765" y="4800600"/>
            <a:ext cx="7313399" cy="7620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2437765" y="279401"/>
            <a:ext cx="7313399" cy="444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 sz="2800" b="0" i="0" u="none" strike="noStrike" cap="none">
                <a:solidFill>
                  <a:srgbClr val="7F7F7F"/>
                </a:solidFill>
              </a:defRPr>
            </a:lvl1pPr>
            <a:lvl2pPr marL="609493" marR="0" lvl="1" indent="-12593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8986" marR="0" lvl="2" indent="-1248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479" marR="0" lvl="3" indent="-12379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7973" marR="0" lvl="4" indent="-12273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7466" marR="0" lvl="5" indent="-1216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656959" marR="0" lvl="6" indent="-12059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4266453" marR="0" lvl="7" indent="-11953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875946" marR="0" lvl="8" indent="-11846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437765" y="5562600"/>
            <a:ext cx="7313399" cy="8127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marL="0" lvl="0" indent="0" rtl="0">
              <a:spcBef>
                <a:spcPts val="0"/>
              </a:spcBef>
              <a:buFont typeface="Questrial"/>
              <a:buNone/>
              <a:defRPr sz="1600"/>
            </a:lvl1pPr>
            <a:lvl2pPr marL="609493" lvl="1" indent="-12593" rtl="0">
              <a:spcBef>
                <a:spcPts val="0"/>
              </a:spcBef>
              <a:buFont typeface="Questrial"/>
              <a:buNone/>
              <a:defRPr sz="1600"/>
            </a:lvl2pPr>
            <a:lvl3pPr marL="1218986" lvl="2" indent="-12486" rtl="0">
              <a:spcBef>
                <a:spcPts val="0"/>
              </a:spcBef>
              <a:buFont typeface="Questrial"/>
              <a:buNone/>
              <a:defRPr sz="1300"/>
            </a:lvl3pPr>
            <a:lvl4pPr marL="1828479" lvl="3" indent="-12379" rtl="0">
              <a:spcBef>
                <a:spcPts val="0"/>
              </a:spcBef>
              <a:buFont typeface="Questrial"/>
              <a:buNone/>
              <a:defRPr sz="1200"/>
            </a:lvl4pPr>
            <a:lvl5pPr marL="2437973" lvl="4" indent="-12273" rtl="0">
              <a:spcBef>
                <a:spcPts val="0"/>
              </a:spcBef>
              <a:buFont typeface="Questrial"/>
              <a:buNone/>
              <a:defRPr sz="1200"/>
            </a:lvl5pPr>
            <a:lvl6pPr marL="3047466" lvl="5" indent="-12166" rtl="0">
              <a:spcBef>
                <a:spcPts val="0"/>
              </a:spcBef>
              <a:buFont typeface="Questrial"/>
              <a:buNone/>
              <a:defRPr sz="1200"/>
            </a:lvl6pPr>
            <a:lvl7pPr marL="3656959" lvl="6" indent="-12059" rtl="0">
              <a:spcBef>
                <a:spcPts val="0"/>
              </a:spcBef>
              <a:buFont typeface="Questrial"/>
              <a:buNone/>
              <a:defRPr sz="1200"/>
            </a:lvl7pPr>
            <a:lvl8pPr marL="4266453" lvl="7" indent="-11953" rtl="0">
              <a:spcBef>
                <a:spcPts val="0"/>
              </a:spcBef>
              <a:buFont typeface="Questrial"/>
              <a:buNone/>
              <a:defRPr sz="1200"/>
            </a:lvl8pPr>
            <a:lvl9pPr marL="4875946" lvl="8" indent="-11846" rtl="0">
              <a:spcBef>
                <a:spcPts val="0"/>
              </a:spcBef>
              <a:buFont typeface="Questrial"/>
              <a:buNone/>
              <a:defRPr sz="1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7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7F7F7F"/>
                </a:solidFill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100" cy="32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080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217612" marR="0" lvl="2" indent="-303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7212" marR="0" lvl="3" indent="-455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436812" marR="0" lvl="4" indent="-60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3046412" marR="0" lvl="5" indent="-760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5612" marR="0" lvl="6" indent="-106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6094412" marR="0" lvl="7" indent="-1522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8532811" marR="0" lvl="8" indent="-2132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167936" y="6400800"/>
            <a:ext cx="1106400" cy="3206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5811288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40833" y="2353266"/>
            <a:ext cx="10959900" cy="1209899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656579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17065" y="1986432"/>
            <a:ext cx="11154599" cy="4105199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30"/>
          <p:cNvCxnSpPr/>
          <p:nvPr/>
        </p:nvCxnSpPr>
        <p:spPr>
          <a:xfrm>
            <a:off x="656579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17065" y="1986433"/>
            <a:ext cx="5331900" cy="4105199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339948" y="1986433"/>
            <a:ext cx="5331900" cy="4105199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652120" y="1883035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17065" y="740800"/>
            <a:ext cx="3743099" cy="1007700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17065" y="2125366"/>
            <a:ext cx="3743099" cy="3574799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53496" y="701800"/>
            <a:ext cx="7489500" cy="5454299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6094412" y="-100"/>
            <a:ext cx="6094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6704486" y="5994004"/>
            <a:ext cx="72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3907" y="1612100"/>
            <a:ext cx="5392199" cy="2008499"/>
          </a:xfrm>
          <a:prstGeom prst="rect">
            <a:avLst/>
          </a:prstGeom>
        </p:spPr>
        <p:txBody>
          <a:bodyPr lIns="121875" tIns="121875" rIns="121875" bIns="121875" anchor="b" anchorCtr="0"/>
          <a:lstStyle>
            <a:lvl1pPr lvl="0" algn="ctr">
              <a:spcBef>
                <a:spcPts val="0"/>
              </a:spcBef>
              <a:buSzPct val="100000"/>
              <a:defRPr sz="5100"/>
            </a:lvl1pPr>
            <a:lvl2pPr lvl="1" algn="ctr">
              <a:spcBef>
                <a:spcPts val="0"/>
              </a:spcBef>
              <a:buSzPct val="100000"/>
              <a:defRPr sz="5100"/>
            </a:lvl2pPr>
            <a:lvl3pPr lvl="2" algn="ctr">
              <a:spcBef>
                <a:spcPts val="0"/>
              </a:spcBef>
              <a:buSzPct val="100000"/>
              <a:defRPr sz="5100"/>
            </a:lvl3pPr>
            <a:lvl4pPr lvl="3" algn="ctr">
              <a:spcBef>
                <a:spcPts val="0"/>
              </a:spcBef>
              <a:buSzPct val="100000"/>
              <a:defRPr sz="5100"/>
            </a:lvl4pPr>
            <a:lvl5pPr lvl="4" algn="ctr">
              <a:spcBef>
                <a:spcPts val="0"/>
              </a:spcBef>
              <a:buSzPct val="100000"/>
              <a:defRPr sz="5100"/>
            </a:lvl5pPr>
            <a:lvl6pPr lvl="5" algn="ctr">
              <a:spcBef>
                <a:spcPts val="0"/>
              </a:spcBef>
              <a:buSzPct val="100000"/>
              <a:defRPr sz="5100"/>
            </a:lvl6pPr>
            <a:lvl7pPr lvl="6" algn="ctr">
              <a:spcBef>
                <a:spcPts val="0"/>
              </a:spcBef>
              <a:buSzPct val="100000"/>
              <a:defRPr sz="5100"/>
            </a:lvl7pPr>
            <a:lvl8pPr lvl="7" algn="ctr">
              <a:spcBef>
                <a:spcPts val="0"/>
              </a:spcBef>
              <a:buSzPct val="100000"/>
              <a:defRPr sz="5100"/>
            </a:lvl8pPr>
            <a:lvl9pPr lvl="8" algn="ctr">
              <a:spcBef>
                <a:spcPts val="0"/>
              </a:spcBef>
              <a:buSzPct val="100000"/>
              <a:defRPr sz="5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3907" y="3692001"/>
            <a:ext cx="5392199" cy="1793999"/>
          </a:xfrm>
          <a:prstGeom prst="rect">
            <a:avLst/>
          </a:prstGeom>
        </p:spPr>
        <p:txBody>
          <a:bodyPr lIns="121875" tIns="121875" rIns="121875" bIns="12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84285" y="965600"/>
            <a:ext cx="5114700" cy="4926900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25889" y="5644966"/>
            <a:ext cx="7996200" cy="798299"/>
          </a:xfrm>
          <a:prstGeom prst="rect">
            <a:avLst/>
          </a:prstGeom>
        </p:spPr>
        <p:txBody>
          <a:bodyPr lIns="121875" tIns="121875" rIns="121875" bIns="12187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17065" y="1986432"/>
            <a:ext cx="11154599" cy="41051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3668" y="6217622"/>
            <a:ext cx="731399" cy="5246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4672012" y="1498600"/>
            <a:ext cx="7008811" cy="13970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uge Boogie"/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Satire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4672012" y="4927600"/>
            <a:ext cx="7008811" cy="12445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it and why is it awesome!!??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976" y="1410150"/>
            <a:ext cx="4416625" cy="30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71135" y="873475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53907" y="1612100"/>
            <a:ext cx="5392199" cy="20084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6000" b="1">
                <a:latin typeface="Questrial"/>
                <a:ea typeface="Questrial"/>
                <a:cs typeface="Questrial"/>
                <a:sym typeface="Questrial"/>
              </a:rPr>
              <a:t>Horatian Satire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425" y="142450"/>
            <a:ext cx="4751899" cy="59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subTitle" idx="2"/>
          </p:nvPr>
        </p:nvSpPr>
        <p:spPr>
          <a:xfrm>
            <a:off x="353900" y="3692000"/>
            <a:ext cx="5392199" cy="2624100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lvl="0" algn="l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Gentle and humorous; aims to correct apparent wrongs by gently and broadly pointing out society’s mistakes.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</p:spPr>
        <p:txBody>
          <a:bodyPr lIns="121875" tIns="121875" rIns="121875" bIns="12187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/>
              <a:t>Homework: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17065" y="1986432"/>
            <a:ext cx="11154599" cy="4105199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Go to Educanon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800"/>
              <a:t>and complete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800"/>
              <a:t>the “Satire” lesson.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437" y="1707625"/>
            <a:ext cx="54864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Purpose of Satire: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25" cy="44703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303212" marR="0" lvl="0" indent="-3032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engage, entertain, and evoke emotion.</a:t>
            </a:r>
          </a:p>
          <a:p>
            <a:pPr marL="303212" marR="0" lvl="0" indent="-303212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cause the reader to reflect on Society’s vices. </a:t>
            </a:r>
          </a:p>
          <a:p>
            <a:pPr marL="303212" marR="0" lvl="0" indent="-303212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incite social action through humor.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5612" y="2133600"/>
            <a:ext cx="7008811" cy="41909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~ </a:t>
            </a: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use of ridicule or scorn, often in a humorous way, to expose vices”</a:t>
            </a:r>
            <a:b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~ Satire “… uses irony, wit, and sometimes sarcasm to expose human vices, giving impetus (a driving force) to change or reform through ridicule.”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12800" y="533400"/>
            <a:ext cx="7008811" cy="10667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is </a:t>
            </a:r>
            <a:r>
              <a:rPr lang="en-US" sz="7200" b="0" i="0" u="none" strike="noStrike" cap="non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satire</a:t>
            </a:r>
            <a:r>
              <a:rPr lang="en-US" sz="7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Bottom line: satire is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poking fun at </a:t>
            </a: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something </a:t>
            </a:r>
            <a:r>
              <a:rPr lang="en-US" sz="40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to show how stupid </a:t>
            </a: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it really is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51186" y="1701800"/>
            <a:ext cx="5961061" cy="44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>
            <a:hlinkClick r:id=""/>
          </p:cNvPr>
          <p:cNvSpPr/>
          <p:nvPr/>
        </p:nvSpPr>
        <p:spPr>
          <a:xfrm>
            <a:off x="2025925" y="1714500"/>
            <a:ext cx="8070549" cy="47120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17065" y="610700"/>
            <a:ext cx="11154599" cy="914699"/>
          </a:xfrm>
          <a:prstGeom prst="rect">
            <a:avLst/>
          </a:prstGeom>
        </p:spPr>
        <p:txBody>
          <a:bodyPr lIns="121875" tIns="121875" rIns="121875" bIns="1218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Talk and Turn </a:t>
            </a:r>
          </a:p>
        </p:txBody>
      </p:sp>
      <p:sp>
        <p:nvSpPr>
          <p:cNvPr id="118" name="Shape 118"/>
          <p:cNvSpPr txBox="1"/>
          <p:nvPr/>
        </p:nvSpPr>
        <p:spPr>
          <a:xfrm rot="214">
            <a:off x="918457" y="2207308"/>
            <a:ext cx="9618299" cy="1353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3F3F3"/>
                </a:solidFill>
              </a:rPr>
              <a:t>What is being satirized in the video clip?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600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Main Categories of Satire:</a:t>
            </a:r>
            <a:b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4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6811" y="1524000"/>
            <a:ext cx="6643687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53900" y="1612100"/>
            <a:ext cx="5392199" cy="10674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1">
                <a:latin typeface="Questrial"/>
                <a:ea typeface="Questrial"/>
                <a:cs typeface="Questrial"/>
                <a:sym typeface="Questrial"/>
              </a:rPr>
              <a:t>Juvenalian Satire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584285" y="965600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2"/>
          </p:nvPr>
        </p:nvSpPr>
        <p:spPr>
          <a:xfrm>
            <a:off x="353907" y="3692001"/>
            <a:ext cx="5392199" cy="17939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Biting, bitter, angry, points with contempt and moral indignation to the corruption and evil of human beings and their institutions.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950" y="935775"/>
            <a:ext cx="6276025" cy="492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71175" y="570350"/>
            <a:ext cx="10429199" cy="5406599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4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575" y="877175"/>
            <a:ext cx="5363999" cy="4497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 flipH="1">
            <a:off x="8057875" y="1504525"/>
            <a:ext cx="2842499" cy="64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8229600" y="1818175"/>
            <a:ext cx="3285300" cy="57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rgbClr val="00FF00"/>
                </a:solidFill>
              </a:rPr>
              <a:t>What does the title mean?</a:t>
            </a:r>
          </a:p>
        </p:txBody>
      </p:sp>
      <p:cxnSp>
        <p:nvCxnSpPr>
          <p:cNvPr id="141" name="Shape 141"/>
          <p:cNvCxnSpPr/>
          <p:nvPr/>
        </p:nvCxnSpPr>
        <p:spPr>
          <a:xfrm>
            <a:off x="303025" y="2918625"/>
            <a:ext cx="3301800" cy="48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71175" y="3205725"/>
            <a:ext cx="2256299" cy="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00FF00"/>
                </a:solidFill>
              </a:rPr>
              <a:t>Who are these people?</a:t>
            </a:r>
          </a:p>
        </p:txBody>
      </p:sp>
      <p:cxnSp>
        <p:nvCxnSpPr>
          <p:cNvPr id="143" name="Shape 143"/>
          <p:cNvCxnSpPr/>
          <p:nvPr/>
        </p:nvCxnSpPr>
        <p:spPr>
          <a:xfrm rot="10800000">
            <a:off x="8001925" y="4964075"/>
            <a:ext cx="2807099" cy="410699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4" name="Shape 144"/>
          <p:cNvSpPr txBox="1"/>
          <p:nvPr/>
        </p:nvSpPr>
        <p:spPr>
          <a:xfrm>
            <a:off x="7910575" y="3285475"/>
            <a:ext cx="2989799" cy="13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00FF00"/>
                </a:solidFill>
              </a:rPr>
              <a:t>What is the significance of this date?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00" cy="1397100"/>
          </a:xfrm>
          <a:prstGeom prst="rect">
            <a:avLst/>
          </a:prstGeom>
        </p:spPr>
        <p:txBody>
          <a:bodyPr lIns="121875" tIns="121875" rIns="121875" bIns="1218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this clip Satirizing?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00" cy="4470300"/>
          </a:xfrm>
          <a:prstGeom prst="rect">
            <a:avLst/>
          </a:prstGeom>
        </p:spPr>
        <p:txBody>
          <a:bodyPr lIns="121875" tIns="121875" rIns="121875" bIns="1218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>
            <a:hlinkClick r:id=""/>
          </p:cNvPr>
          <p:cNvSpPr/>
          <p:nvPr/>
        </p:nvSpPr>
        <p:spPr>
          <a:xfrm>
            <a:off x="1503825" y="1473300"/>
            <a:ext cx="8753774" cy="48169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Custom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Questrial</vt:lpstr>
      <vt:lpstr>Arial</vt:lpstr>
      <vt:lpstr>Ruge Boogie</vt:lpstr>
      <vt:lpstr>Roboto Slab</vt:lpstr>
      <vt:lpstr>Roboto</vt:lpstr>
      <vt:lpstr>marina</vt:lpstr>
      <vt:lpstr>Satire</vt:lpstr>
      <vt:lpstr>Purpose of Satire:</vt:lpstr>
      <vt:lpstr>~ “the use of ridicule or scorn, often in a humorous way, to expose vices”  ~ Satire “… uses irony, wit, and sometimes sarcasm to expose human vices, giving impetus (a driving force) to change or reform through ridicule.”</vt:lpstr>
      <vt:lpstr>Bottom line: satire is poking fun at something to show how stupid it really is</vt:lpstr>
      <vt:lpstr>Talk and Turn </vt:lpstr>
      <vt:lpstr>Two Main Categories of Satire: </vt:lpstr>
      <vt:lpstr>Juvenalian Satire</vt:lpstr>
      <vt:lpstr>PowerPoint Presentation</vt:lpstr>
      <vt:lpstr>What is this clip Satirizing?</vt:lpstr>
      <vt:lpstr>Horatian Satire </vt:lpstr>
      <vt:lpstr>Homework: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Satire</dc:title>
  <dc:creator>Blocker, Stacy</dc:creator>
  <cp:lastModifiedBy>Blocker, Stacy</cp:lastModifiedBy>
  <cp:revision>1</cp:revision>
  <dcterms:modified xsi:type="dcterms:W3CDTF">2015-12-22T13:39:22Z</dcterms:modified>
</cp:coreProperties>
</file>